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37" r:id="rId3"/>
    <p:sldId id="491" r:id="rId4"/>
    <p:sldId id="492" r:id="rId5"/>
    <p:sldId id="493" r:id="rId6"/>
    <p:sldId id="494" r:id="rId7"/>
    <p:sldId id="495" r:id="rId8"/>
    <p:sldId id="496" r:id="rId9"/>
    <p:sldId id="497" r:id="rId10"/>
    <p:sldId id="498" r:id="rId11"/>
    <p:sldId id="499" r:id="rId12"/>
    <p:sldId id="500" r:id="rId13"/>
    <p:sldId id="501" r:id="rId14"/>
    <p:sldId id="502"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91"/>
            <p14:sldId id="492"/>
            <p14:sldId id="493"/>
            <p14:sldId id="494"/>
            <p14:sldId id="495"/>
            <p14:sldId id="496"/>
            <p14:sldId id="497"/>
            <p14:sldId id="498"/>
            <p14:sldId id="499"/>
            <p14:sldId id="500"/>
            <p14:sldId id="501"/>
            <p14:sldId id="502"/>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15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Eliciting Requirements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6001643"/>
          </a:xfrm>
          <a:prstGeom prst="rect">
            <a:avLst/>
          </a:prstGeom>
        </p:spPr>
        <p:txBody>
          <a:bodyPr wrap="square">
            <a:spAutoFit/>
          </a:bodyPr>
          <a:lstStyle/>
          <a:p>
            <a:pPr fontAlgn="base"/>
            <a:r>
              <a:rPr lang="en-US" b="1" dirty="0"/>
              <a:t>5. Use Case Approach</a:t>
            </a:r>
          </a:p>
          <a:p>
            <a:pPr fontAlgn="base"/>
            <a:r>
              <a:rPr lang="en-US" dirty="0"/>
              <a:t>This technique combines text and pictures to provide a better understanding of the requirements. </a:t>
            </a:r>
            <a:br>
              <a:rPr lang="en-US" dirty="0"/>
            </a:br>
            <a:r>
              <a:rPr lang="en-US" dirty="0"/>
              <a:t>The use cases describe the ‘what’, of a system and not ‘how’. Hence, they only give a functional view of the system. </a:t>
            </a:r>
            <a:br>
              <a:rPr lang="en-US" dirty="0"/>
            </a:br>
            <a:r>
              <a:rPr lang="en-US" dirty="0"/>
              <a:t>The components of the use case design include three major things – Actor, use cases, use case diagram. </a:t>
            </a:r>
          </a:p>
          <a:p>
            <a:pPr fontAlgn="base"/>
            <a:r>
              <a:rPr lang="en-US" b="1" dirty="0"/>
              <a:t>Actor: </a:t>
            </a:r>
            <a:r>
              <a:rPr lang="en-US" dirty="0"/>
              <a:t>It is the external agent that lies outside the system but interacts with it in some way. An actor maybe a person, machine etc. It is represented as a stick figure. Actors can be primary actors or secondary actors. </a:t>
            </a:r>
          </a:p>
          <a:p>
            <a:pPr lvl="1" fontAlgn="base"/>
            <a:r>
              <a:rPr lang="en-US" b="1" dirty="0"/>
              <a:t>Primary actors: </a:t>
            </a:r>
            <a:r>
              <a:rPr lang="en-US" dirty="0"/>
              <a:t>It requires assistance from the system to achieve a goal.</a:t>
            </a:r>
          </a:p>
          <a:p>
            <a:pPr lvl="1" fontAlgn="base"/>
            <a:r>
              <a:rPr lang="en-US" b="1" dirty="0"/>
              <a:t>Secondary actor:</a:t>
            </a:r>
            <a:r>
              <a:rPr lang="en-US" dirty="0"/>
              <a:t> It is an actor from which the system needs assistance.</a:t>
            </a:r>
          </a:p>
          <a:p>
            <a:pPr fontAlgn="base"/>
            <a:r>
              <a:rPr lang="en-US" b="1" dirty="0"/>
              <a:t>Use cases: </a:t>
            </a:r>
            <a:r>
              <a:rPr lang="en-US" dirty="0"/>
              <a:t>They describe the sequence of interactions between actors and the system. They capture who(actors) do what(interaction) with the system. A complete set of use cases specifies all possible ways to use the system.</a:t>
            </a:r>
          </a:p>
          <a:p>
            <a:pPr fontAlgn="base"/>
            <a:r>
              <a:rPr lang="en-US" b="1" dirty="0"/>
              <a:t>Use case diagram: </a:t>
            </a:r>
            <a:r>
              <a:rPr lang="en-US" dirty="0"/>
              <a:t>A use case diagram graphically represents what happens when an actor interacts with a system. It captures the functional aspect of the system. </a:t>
            </a:r>
          </a:p>
          <a:p>
            <a:pPr lvl="1" fontAlgn="base"/>
            <a:r>
              <a:rPr lang="en-US" dirty="0"/>
              <a:t>A stick figure is used to represent an actor.</a:t>
            </a:r>
          </a:p>
          <a:p>
            <a:pPr lvl="1" fontAlgn="base"/>
            <a:r>
              <a:rPr lang="en-US" dirty="0"/>
              <a:t>An oval is used to represent a use case.</a:t>
            </a:r>
          </a:p>
          <a:p>
            <a:pPr lvl="1" fontAlgn="base"/>
            <a:r>
              <a:rPr lang="en-US" dirty="0"/>
              <a:t>A line is used to represent a relationship between an actor and a use case.</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35277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2400657"/>
          </a:xfrm>
          <a:prstGeom prst="rect">
            <a:avLst/>
          </a:prstGeom>
        </p:spPr>
        <p:txBody>
          <a:bodyPr wrap="square">
            <a:spAutoFit/>
          </a:bodyPr>
          <a:lstStyle/>
          <a:p>
            <a:pPr fontAlgn="base"/>
            <a:r>
              <a:rPr lang="en-US" b="1" dirty="0"/>
              <a:t>Steps Of Requirements Elicitation:</a:t>
            </a:r>
          </a:p>
          <a:p>
            <a:pPr fontAlgn="base"/>
            <a:r>
              <a:rPr lang="en-US" dirty="0"/>
              <a:t>Identify all the stakeholders, e.g., Users, developers, customers etc.</a:t>
            </a:r>
          </a:p>
          <a:p>
            <a:pPr fontAlgn="base"/>
            <a:r>
              <a:rPr lang="en-US" dirty="0"/>
              <a:t>List out all requirements from customer.</a:t>
            </a:r>
          </a:p>
          <a:p>
            <a:pPr fontAlgn="base"/>
            <a:r>
              <a:rPr lang="en-US" dirty="0"/>
              <a:t>A value indicating degree of importance is assigned to each requirement.</a:t>
            </a:r>
          </a:p>
          <a:p>
            <a:pPr fontAlgn="base"/>
            <a:r>
              <a:rPr lang="en-US" dirty="0"/>
              <a:t>In the end the final list of requirements is categorized as: </a:t>
            </a:r>
          </a:p>
          <a:p>
            <a:pPr lvl="1" fontAlgn="base"/>
            <a:r>
              <a:rPr lang="en-US" dirty="0"/>
              <a:t>It is possible to achieve.</a:t>
            </a:r>
          </a:p>
          <a:p>
            <a:pPr lvl="1" fontAlgn="base"/>
            <a:r>
              <a:rPr lang="en-US" dirty="0"/>
              <a:t>It should be deferred and the reason for it.</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67055440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5170646"/>
          </a:xfrm>
          <a:prstGeom prst="rect">
            <a:avLst/>
          </a:prstGeom>
        </p:spPr>
        <p:txBody>
          <a:bodyPr wrap="square">
            <a:spAutoFit/>
          </a:bodyPr>
          <a:lstStyle/>
          <a:p>
            <a:pPr fontAlgn="base"/>
            <a:r>
              <a:rPr lang="en-US" b="1" dirty="0"/>
              <a:t>Features of Requirements Elicitation:</a:t>
            </a:r>
          </a:p>
          <a:p>
            <a:pPr fontAlgn="base"/>
            <a:r>
              <a:rPr lang="en-US" b="1" dirty="0"/>
              <a:t>Stakeholder engagement: </a:t>
            </a:r>
            <a:r>
              <a:rPr lang="en-US" dirty="0"/>
              <a:t>Requirements elicitation involves engaging with stakeholders such as customers, end-users, project sponsors, and subject-matter experts to understand their needs and requirements.</a:t>
            </a:r>
          </a:p>
          <a:p>
            <a:pPr fontAlgn="base"/>
            <a:r>
              <a:rPr lang="en-US" b="1" dirty="0"/>
              <a:t>Gathering information:</a:t>
            </a:r>
            <a:r>
              <a:rPr lang="en-US" dirty="0"/>
              <a:t> Requirements elicitation involves gathering information about the system to be developed, the business processes it will support, and the end-users who will be using it.</a:t>
            </a:r>
          </a:p>
          <a:p>
            <a:pPr fontAlgn="base"/>
            <a:r>
              <a:rPr lang="en-US" b="1" dirty="0"/>
              <a:t>Requirement prioritization: </a:t>
            </a:r>
            <a:r>
              <a:rPr lang="en-US" dirty="0"/>
              <a:t>Requirements elicitation involves prioritizing requirements based on their importance to the project’s success.</a:t>
            </a:r>
          </a:p>
          <a:p>
            <a:pPr fontAlgn="base"/>
            <a:r>
              <a:rPr lang="en-US" b="1" dirty="0"/>
              <a:t>Requirements documentation:</a:t>
            </a:r>
            <a:r>
              <a:rPr lang="en-US" dirty="0"/>
              <a:t> Requirements elicitation involves documenting the requirements in a clear and concise manner so that they can be easily understood and communicated to the development team.</a:t>
            </a:r>
          </a:p>
          <a:p>
            <a:pPr fontAlgn="base"/>
            <a:r>
              <a:rPr lang="en-US" b="1" dirty="0"/>
              <a:t>Validation and verification: </a:t>
            </a:r>
            <a:r>
              <a:rPr lang="en-US" dirty="0"/>
              <a:t>Requirements elicitation involves validating and verifying the requirements with the stakeholders to ensure that they accurately represent their needs and requirements.</a:t>
            </a:r>
          </a:p>
          <a:p>
            <a:pPr fontAlgn="base"/>
            <a:r>
              <a:rPr lang="en-US" b="1" dirty="0"/>
              <a:t>Iterative process: </a:t>
            </a:r>
            <a:r>
              <a:rPr lang="en-US" dirty="0"/>
              <a:t>Requirements elicitation is an iterative process that involves continuously refining and updating the requirements based on feedback from stakeholders.</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58902146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1846659"/>
          </a:xfrm>
          <a:prstGeom prst="rect">
            <a:avLst/>
          </a:prstGeom>
        </p:spPr>
        <p:txBody>
          <a:bodyPr wrap="square">
            <a:spAutoFit/>
          </a:bodyPr>
          <a:lstStyle/>
          <a:p>
            <a:pPr fontAlgn="base"/>
            <a:r>
              <a:rPr lang="en-US" dirty="0"/>
              <a:t>C</a:t>
            </a:r>
            <a:r>
              <a:rPr lang="en-US" b="1" dirty="0"/>
              <a:t>ommunication and collaboration:</a:t>
            </a:r>
            <a:r>
              <a:rPr lang="en-US" dirty="0"/>
              <a:t> Requirements elicitation involves effective communication and collaboration with stakeholders, project team members, and other relevant parties to ensure that the requirements are clearly understood and implemented.</a:t>
            </a:r>
          </a:p>
          <a:p>
            <a:pPr fontAlgn="base"/>
            <a:r>
              <a:rPr lang="en-US" b="1" dirty="0"/>
              <a:t>Flexibility: </a:t>
            </a:r>
            <a:r>
              <a:rPr lang="en-US" dirty="0"/>
              <a:t>Requirements elicitation requires flexibility to adapt to changing requirements, stakeholder needs, and project constraints.</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0855130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4616648"/>
          </a:xfrm>
          <a:prstGeom prst="rect">
            <a:avLst/>
          </a:prstGeom>
        </p:spPr>
        <p:txBody>
          <a:bodyPr wrap="square">
            <a:spAutoFit/>
          </a:bodyPr>
          <a:lstStyle/>
          <a:p>
            <a:pPr fontAlgn="base"/>
            <a:r>
              <a:rPr lang="en-US" b="1" dirty="0"/>
              <a:t>Advantages of Requirements Elicitation:</a:t>
            </a:r>
          </a:p>
          <a:p>
            <a:pPr fontAlgn="base"/>
            <a:r>
              <a:rPr lang="en-US" b="1" dirty="0"/>
              <a:t>Clear requirements:</a:t>
            </a:r>
            <a:r>
              <a:rPr lang="en-US" dirty="0"/>
              <a:t> Helps to clarify and refine customer requirements.</a:t>
            </a:r>
          </a:p>
          <a:p>
            <a:pPr fontAlgn="base"/>
            <a:r>
              <a:rPr lang="en-US" b="1" dirty="0"/>
              <a:t>Improves communication:</a:t>
            </a:r>
            <a:r>
              <a:rPr lang="en-US" dirty="0"/>
              <a:t> Improves communication and collaboration between stakeholders.</a:t>
            </a:r>
          </a:p>
          <a:p>
            <a:pPr fontAlgn="base"/>
            <a:r>
              <a:rPr lang="en-US" b="1" dirty="0"/>
              <a:t>Results in good quality software:</a:t>
            </a:r>
            <a:r>
              <a:rPr lang="en-US" dirty="0"/>
              <a:t> Increases the chances of developing a software system that meets customer needs.</a:t>
            </a:r>
          </a:p>
          <a:p>
            <a:pPr fontAlgn="base"/>
            <a:r>
              <a:rPr lang="en-US" b="1" dirty="0"/>
              <a:t>Avoids misunderstandings:</a:t>
            </a:r>
            <a:r>
              <a:rPr lang="en-US" dirty="0"/>
              <a:t> Avoids misunderstandings and helps to manage expectations.</a:t>
            </a:r>
          </a:p>
          <a:p>
            <a:pPr fontAlgn="base"/>
            <a:r>
              <a:rPr lang="en-US" b="1" dirty="0"/>
              <a:t>Supports the identification of potential risks:</a:t>
            </a:r>
            <a:r>
              <a:rPr lang="en-US" dirty="0"/>
              <a:t> Supports the identification of potential risks and problems early in the development cycle.</a:t>
            </a:r>
          </a:p>
          <a:p>
            <a:pPr fontAlgn="base"/>
            <a:r>
              <a:rPr lang="en-US" b="1" dirty="0"/>
              <a:t>Facilitates development of accurate plan: </a:t>
            </a:r>
            <a:r>
              <a:rPr lang="en-US" dirty="0"/>
              <a:t>Facilitates the development of a comprehensive and accurate project plan.</a:t>
            </a:r>
          </a:p>
          <a:p>
            <a:pPr fontAlgn="base"/>
            <a:r>
              <a:rPr lang="en-US" b="1" dirty="0"/>
              <a:t>Increases user confidence: </a:t>
            </a:r>
            <a:r>
              <a:rPr lang="en-US" dirty="0"/>
              <a:t>Increases user and stakeholder confidence in the software development process.</a:t>
            </a:r>
          </a:p>
          <a:p>
            <a:pPr fontAlgn="base"/>
            <a:r>
              <a:rPr lang="en-US" b="1" dirty="0"/>
              <a:t>Supports identification of new business opportunities:</a:t>
            </a:r>
            <a:r>
              <a:rPr lang="en-US" dirty="0"/>
              <a:t> Supports the identification of new business opportunities and revenue streams.</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60937154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3108543"/>
          </a:xfrm>
          <a:prstGeom prst="rect">
            <a:avLst/>
          </a:prstGeom>
        </p:spPr>
        <p:txBody>
          <a:bodyPr wrap="square">
            <a:spAutoFit/>
          </a:bodyPr>
          <a:lstStyle/>
          <a:p>
            <a:pPr algn="just" fontAlgn="base"/>
            <a:r>
              <a:rPr lang="en-US" sz="2800" b="1" dirty="0"/>
              <a:t>Requirements elicitation</a:t>
            </a:r>
            <a:r>
              <a:rPr lang="en-US" sz="2800" dirty="0"/>
              <a:t> is the process of gathering and defining the requirements for a software system. The goal of requirements elicitation is to ensure that the software development process is based on a clear and comprehensive understanding of the customer’s needs and requirements. This article focuses on discussing Requirement Elicitation in detail.</a:t>
            </a:r>
            <a:endParaRPr lang="en-US" sz="28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5632311"/>
          </a:xfrm>
          <a:prstGeom prst="rect">
            <a:avLst/>
          </a:prstGeom>
        </p:spPr>
        <p:txBody>
          <a:bodyPr wrap="square">
            <a:spAutoFit/>
          </a:bodyPr>
          <a:lstStyle/>
          <a:p>
            <a:pPr algn="just" fontAlgn="base"/>
            <a:r>
              <a:rPr lang="en-US" sz="2400" b="1" dirty="0"/>
              <a:t>What is Requirement Elicitation?</a:t>
            </a:r>
          </a:p>
          <a:p>
            <a:pPr algn="just" fontAlgn="base"/>
            <a:r>
              <a:rPr lang="en-US" sz="2400" dirty="0"/>
              <a:t>Requirements elicitation is perhaps the most difficult, most error-prone, and most communication-intensive software development.</a:t>
            </a:r>
          </a:p>
          <a:p>
            <a:pPr algn="just" fontAlgn="base"/>
            <a:r>
              <a:rPr lang="en-US" sz="2400" dirty="0"/>
              <a:t>It can be successful only through an effective customer-developer partnership. It is needed to know what the users require. </a:t>
            </a:r>
          </a:p>
          <a:p>
            <a:pPr algn="just" fontAlgn="base"/>
            <a:r>
              <a:rPr lang="en-US" sz="2400" dirty="0"/>
              <a:t>Requirements elicitation involves the identification, collection, analysis, and refinement of the requirements for a software system.</a:t>
            </a:r>
          </a:p>
          <a:p>
            <a:pPr algn="just" fontAlgn="base"/>
            <a:r>
              <a:rPr lang="en-US" sz="2400" dirty="0"/>
              <a:t>It is a critical part of the software development life cycle and is typically performed at the beginning of the project.</a:t>
            </a:r>
          </a:p>
          <a:p>
            <a:pPr algn="just" fontAlgn="base"/>
            <a:r>
              <a:rPr lang="en-US" sz="2400" dirty="0"/>
              <a:t>Requirements elicitation involves stakeholders from different areas of the organization, including business owners, end-users, and technical experts.</a:t>
            </a:r>
          </a:p>
          <a:p>
            <a:pPr algn="just" fontAlgn="base"/>
            <a:r>
              <a:rPr lang="en-US" sz="2400" dirty="0"/>
              <a:t>The output of the requirements elicitation process is a set of clear, concise, and well-defined requirements that serve as the basis for the design and development of the software system.</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2090459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5632311"/>
          </a:xfrm>
          <a:prstGeom prst="rect">
            <a:avLst/>
          </a:prstGeom>
        </p:spPr>
        <p:txBody>
          <a:bodyPr wrap="square">
            <a:spAutoFit/>
          </a:bodyPr>
          <a:lstStyle/>
          <a:p>
            <a:pPr fontAlgn="base"/>
            <a:r>
              <a:rPr lang="en-US" sz="2400" b="1" dirty="0"/>
              <a:t>I</a:t>
            </a:r>
            <a:r>
              <a:rPr lang="en-US" sz="2400" b="1" dirty="0" smtClean="0"/>
              <a:t>mportance </a:t>
            </a:r>
            <a:r>
              <a:rPr lang="en-US" sz="2400" b="1" dirty="0"/>
              <a:t>of Requirements Elicitation</a:t>
            </a:r>
          </a:p>
          <a:p>
            <a:pPr fontAlgn="base"/>
            <a:r>
              <a:rPr lang="en-US" sz="2400" b="1" dirty="0"/>
              <a:t>Compliance with Business Objectives:</a:t>
            </a:r>
            <a:r>
              <a:rPr lang="en-US" sz="2400" dirty="0"/>
              <a:t> The process of elicitation guarantees that the software development </a:t>
            </a:r>
            <a:r>
              <a:rPr lang="en-US" sz="2400" dirty="0" err="1"/>
              <a:t>endeavours</a:t>
            </a:r>
            <a:r>
              <a:rPr lang="en-US" sz="2400" dirty="0"/>
              <a:t> are in harmony with the wider company aims and objectives. Comprehending the business context facilitates the development of a solution that adds value for the company.</a:t>
            </a:r>
          </a:p>
          <a:p>
            <a:pPr fontAlgn="base"/>
            <a:r>
              <a:rPr lang="en-US" sz="2400" b="1" dirty="0"/>
              <a:t>User Satisfaction</a:t>
            </a:r>
            <a:r>
              <a:rPr lang="en-US" sz="2400" dirty="0"/>
              <a:t>: It is easier to create software that fulfils end users needs and expectations when they are involved in the requirements elicitation process. Higher user pleasure and acceptance of the finished product are the results of this.</a:t>
            </a:r>
          </a:p>
          <a:p>
            <a:pPr fontAlgn="base"/>
            <a:r>
              <a:rPr lang="en-US" sz="2400" b="1" dirty="0"/>
              <a:t>Time and Money Savings: </a:t>
            </a:r>
            <a:r>
              <a:rPr lang="en-US" sz="2400" dirty="0"/>
              <a:t>Having precise and well-defined specifications aids in preventing miscommunication and rework during the development phase. As a result, there will be cost savings and the project will be completed on time.</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57631445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4154984"/>
          </a:xfrm>
          <a:prstGeom prst="rect">
            <a:avLst/>
          </a:prstGeom>
        </p:spPr>
        <p:txBody>
          <a:bodyPr wrap="square">
            <a:spAutoFit/>
          </a:bodyPr>
          <a:lstStyle/>
          <a:p>
            <a:pPr fontAlgn="base"/>
            <a:r>
              <a:rPr lang="en-US" sz="2400" b="1" dirty="0"/>
              <a:t>Compliance and Regulation Requirements</a:t>
            </a:r>
            <a:r>
              <a:rPr lang="en-US" sz="2400" dirty="0"/>
              <a:t>: Requirements elicitation is crucial for projects in regulated industries to guarantee that the software conforms with applicable laws and norms. In industries like healthcare, finance, and aerospace, this is crucial</a:t>
            </a:r>
            <a:r>
              <a:rPr lang="en-US" sz="2400" dirty="0" smtClean="0"/>
              <a:t>.</a:t>
            </a:r>
          </a:p>
          <a:p>
            <a:pPr fontAlgn="base"/>
            <a:endParaRPr lang="en-US" sz="2400" dirty="0" smtClean="0"/>
          </a:p>
          <a:p>
            <a:pPr fontAlgn="base"/>
            <a:r>
              <a:rPr lang="en-US" sz="2400" b="1" dirty="0"/>
              <a:t>Traceability and Documentation: </a:t>
            </a:r>
            <a:r>
              <a:rPr lang="en-US" sz="2400" dirty="0"/>
              <a:t>Throughout the software development process, traceability is based on requirements that are well-documented. Traceability helps with testing, validation, and maintenance by ensuring that every part of the software can be linked to a particular requirement.</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16905446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3785652"/>
          </a:xfrm>
          <a:prstGeom prst="rect">
            <a:avLst/>
          </a:prstGeom>
        </p:spPr>
        <p:txBody>
          <a:bodyPr wrap="square">
            <a:spAutoFit/>
          </a:bodyPr>
          <a:lstStyle/>
          <a:p>
            <a:pPr algn="just" fontAlgn="base"/>
            <a:r>
              <a:rPr lang="en-US" sz="2400" b="1" dirty="0"/>
              <a:t>Requirements Elicitation Activities:</a:t>
            </a:r>
          </a:p>
          <a:p>
            <a:pPr algn="just" fontAlgn="base"/>
            <a:r>
              <a:rPr lang="en-US" sz="2400" dirty="0"/>
              <a:t>Requirements elicitation includes the subsequent activities. A few of them are listed below:</a:t>
            </a:r>
          </a:p>
          <a:p>
            <a:pPr algn="just" fontAlgn="base"/>
            <a:r>
              <a:rPr lang="en-US" sz="2400" dirty="0"/>
              <a:t>Knowledge of the overall area where the systems are applied.</a:t>
            </a:r>
          </a:p>
          <a:p>
            <a:pPr algn="just" fontAlgn="base"/>
            <a:r>
              <a:rPr lang="en-US" sz="2400" dirty="0"/>
              <a:t>The details of the precise customer problem where the system is going to be applied must be understood.</a:t>
            </a:r>
          </a:p>
          <a:p>
            <a:pPr algn="just" fontAlgn="base"/>
            <a:r>
              <a:rPr lang="en-US" sz="2400" dirty="0"/>
              <a:t>Interaction of system with external requirements.</a:t>
            </a:r>
          </a:p>
          <a:p>
            <a:pPr algn="just" fontAlgn="base"/>
            <a:r>
              <a:rPr lang="en-US" sz="2400" dirty="0"/>
              <a:t>Detailed investigation of user needs.</a:t>
            </a:r>
          </a:p>
          <a:p>
            <a:pPr algn="just" fontAlgn="base"/>
            <a:r>
              <a:rPr lang="en-US" sz="2400" dirty="0"/>
              <a:t>Define the constraints for system development</a:t>
            </a:r>
            <a:r>
              <a:rPr lang="en-US" dirty="0"/>
              <a:t>.</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69255213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5724644"/>
          </a:xfrm>
          <a:prstGeom prst="rect">
            <a:avLst/>
          </a:prstGeom>
        </p:spPr>
        <p:txBody>
          <a:bodyPr wrap="square">
            <a:spAutoFit/>
          </a:bodyPr>
          <a:lstStyle/>
          <a:p>
            <a:pPr fontAlgn="base"/>
            <a:r>
              <a:rPr lang="en-US" b="1" dirty="0"/>
              <a:t>Requirements Elicitation Methods:</a:t>
            </a:r>
          </a:p>
          <a:p>
            <a:pPr fontAlgn="base"/>
            <a:r>
              <a:rPr lang="en-US" dirty="0"/>
              <a:t>There are a number of requirements elicitation methods. Few of them are listed below:</a:t>
            </a:r>
          </a:p>
          <a:p>
            <a:pPr fontAlgn="base"/>
            <a:r>
              <a:rPr lang="en-US" b="1" dirty="0"/>
              <a:t>1. Interviews</a:t>
            </a:r>
          </a:p>
          <a:p>
            <a:pPr fontAlgn="base"/>
            <a:r>
              <a:rPr lang="en-US" dirty="0"/>
              <a:t>Objective of conducting an interview is to understand the customer’s expectations from the software. </a:t>
            </a:r>
            <a:br>
              <a:rPr lang="en-US" dirty="0"/>
            </a:br>
            <a:r>
              <a:rPr lang="en-US" dirty="0"/>
              <a:t>It is impossible to interview every stakeholder hence representatives from groups are selected based on their expertise and credibility. Interviews maybe be open-ended or structured. </a:t>
            </a:r>
          </a:p>
          <a:p>
            <a:pPr fontAlgn="base"/>
            <a:r>
              <a:rPr lang="en-US" dirty="0"/>
              <a:t>In open-ended interviews there is no pre-set agenda. Context free questions may be asked to understand the problem.</a:t>
            </a:r>
          </a:p>
          <a:p>
            <a:pPr fontAlgn="base"/>
            <a:r>
              <a:rPr lang="en-US" dirty="0"/>
              <a:t>In a structured interview, an agenda of fairly open questions is prepared. Sometimes a proper questionnaire is designed for the interview.</a:t>
            </a:r>
          </a:p>
          <a:p>
            <a:pPr fontAlgn="base"/>
            <a:r>
              <a:rPr lang="en-US" b="1" dirty="0"/>
              <a:t>2. Brainstorming Sessions</a:t>
            </a:r>
          </a:p>
          <a:p>
            <a:pPr fontAlgn="base"/>
            <a:r>
              <a:rPr lang="en-US" dirty="0"/>
              <a:t>It is a group technique</a:t>
            </a:r>
          </a:p>
          <a:p>
            <a:pPr fontAlgn="base"/>
            <a:r>
              <a:rPr lang="en-US" dirty="0"/>
              <a:t>It is intended to generate lots of new ideas hence providing a platform to share views</a:t>
            </a:r>
          </a:p>
          <a:p>
            <a:pPr fontAlgn="base"/>
            <a:r>
              <a:rPr lang="en-US" dirty="0"/>
              <a:t>A highly trained facilitator is required to handle group bias and group conflicts.</a:t>
            </a:r>
          </a:p>
          <a:p>
            <a:pPr fontAlgn="base"/>
            <a:r>
              <a:rPr lang="en-US" dirty="0"/>
              <a:t>Every idea is documented so that everyone can see it.</a:t>
            </a:r>
          </a:p>
          <a:p>
            <a:pPr fontAlgn="base"/>
            <a:r>
              <a:rPr lang="en-US" dirty="0"/>
              <a:t>Finally, a document is prepared which consists of the list of requirements and their priority if possible.</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63181275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5447645"/>
          </a:xfrm>
          <a:prstGeom prst="rect">
            <a:avLst/>
          </a:prstGeom>
        </p:spPr>
        <p:txBody>
          <a:bodyPr wrap="square">
            <a:spAutoFit/>
          </a:bodyPr>
          <a:lstStyle/>
          <a:p>
            <a:pPr fontAlgn="base"/>
            <a:r>
              <a:rPr lang="en-US" b="1" dirty="0"/>
              <a:t>3. Facilitated Application Specification Technique</a:t>
            </a:r>
          </a:p>
          <a:p>
            <a:pPr fontAlgn="base"/>
            <a:r>
              <a:rPr lang="en-US" dirty="0"/>
              <a:t>Its objective is to bridge the expectation gap – the difference between what the developers think they are supposed to build and what customers think they are going to get. A team-oriented approach is developed for requirements gathering. Each attendee is asked to make a list of objects that are:</a:t>
            </a:r>
          </a:p>
          <a:p>
            <a:pPr fontAlgn="base"/>
            <a:r>
              <a:rPr lang="en-US" dirty="0"/>
              <a:t>Part of the environment that surrounds the system.</a:t>
            </a:r>
          </a:p>
          <a:p>
            <a:pPr fontAlgn="base"/>
            <a:r>
              <a:rPr lang="en-US" dirty="0"/>
              <a:t>Produced by the system.</a:t>
            </a:r>
          </a:p>
          <a:p>
            <a:pPr fontAlgn="base"/>
            <a:r>
              <a:rPr lang="en-US" dirty="0"/>
              <a:t>Used by the system.</a:t>
            </a:r>
          </a:p>
          <a:p>
            <a:pPr fontAlgn="base"/>
            <a:r>
              <a:rPr lang="en-US" dirty="0"/>
              <a:t>Each participant prepares his/her list, different lists are then combined, redundant entries are eliminated, team is divided into smaller sub-teams to develop mini-specifications and finally a draft of specifications is written down using all the inputs from the meeting. </a:t>
            </a:r>
          </a:p>
          <a:p>
            <a:pPr fontAlgn="base"/>
            <a:r>
              <a:rPr lang="en-US" b="1" dirty="0"/>
              <a:t>4. Quality Function Deployment</a:t>
            </a:r>
          </a:p>
          <a:p>
            <a:pPr fontAlgn="base"/>
            <a:r>
              <a:rPr lang="en-US" dirty="0"/>
              <a:t>In this technique customer satisfaction is of prime concern, hence it emphasizes on the requirements which are valuable to the customer. </a:t>
            </a:r>
            <a:br>
              <a:rPr lang="en-US" dirty="0"/>
            </a:br>
            <a:r>
              <a:rPr lang="en-US" dirty="0"/>
              <a:t>3 types of requirements are identified:</a:t>
            </a:r>
          </a:p>
          <a:p>
            <a:pPr fontAlgn="base"/>
            <a:r>
              <a:rPr lang="en-US" b="1" dirty="0"/>
              <a:t>Normal requirements: </a:t>
            </a:r>
            <a:r>
              <a:rPr lang="en-US" dirty="0"/>
              <a:t>In this the objective and goals of the proposed software are discussed with the customer. Example – normal requirements for a result management system may be entry of marks, calculation of results, etc.</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24901887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Eliciting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968620"/>
            <a:ext cx="8684889" cy="2123658"/>
          </a:xfrm>
          <a:prstGeom prst="rect">
            <a:avLst/>
          </a:prstGeom>
        </p:spPr>
        <p:txBody>
          <a:bodyPr wrap="square">
            <a:spAutoFit/>
          </a:bodyPr>
          <a:lstStyle/>
          <a:p>
            <a:pPr fontAlgn="base"/>
            <a:r>
              <a:rPr lang="en-US" b="1" dirty="0"/>
              <a:t>Expected requirements: </a:t>
            </a:r>
            <a:r>
              <a:rPr lang="en-US" dirty="0"/>
              <a:t>These requirements are so obvious that the customer need not explicitly state them. Example – protection from unauthorized access.</a:t>
            </a:r>
          </a:p>
          <a:p>
            <a:pPr fontAlgn="base"/>
            <a:r>
              <a:rPr lang="en-US" b="1" dirty="0"/>
              <a:t>Exciting requirements: </a:t>
            </a:r>
            <a:r>
              <a:rPr lang="en-US" dirty="0"/>
              <a:t>It includes features that are beyond customer’s expectations and prove to be very satisfying when present. Example – when unauthorized access is detected, it should backup and shutdown all processes.</a:t>
            </a:r>
          </a:p>
          <a:p>
            <a:pPr fontAlgn="base"/>
            <a:r>
              <a:rPr lang="en-US" dirty="0"/>
              <a:t>is prepared which consists of the list of requirements and their priority if possible.</a:t>
            </a:r>
          </a:p>
          <a:p>
            <a:pPr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4713113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525</Words>
  <Application>Microsoft Office PowerPoint</Application>
  <PresentationFormat>On-screen Show (4:3)</PresentationFormat>
  <Paragraphs>129</Paragraphs>
  <Slides>15</Slides>
  <Notes>1</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Times New Roman</vt:lpstr>
      <vt:lpstr>Office Theme</vt:lpstr>
      <vt:lpstr>DR SNSRCAS, CBE  Software Engineering 21UCA408  II BCA B UNIT II Eliciting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302</cp:revision>
  <dcterms:created xsi:type="dcterms:W3CDTF">2006-08-16T00:00:00Z</dcterms:created>
  <dcterms:modified xsi:type="dcterms:W3CDTF">2024-01-28T15:32:36Z</dcterms:modified>
</cp:coreProperties>
</file>